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78"/>
  </p:notesMasterIdLst>
  <p:handoutMasterIdLst>
    <p:handoutMasterId r:id="rId79"/>
  </p:handoutMasterIdLst>
  <p:sldIdLst>
    <p:sldId id="969" r:id="rId2"/>
    <p:sldId id="860" r:id="rId3"/>
    <p:sldId id="971" r:id="rId4"/>
    <p:sldId id="972" r:id="rId5"/>
    <p:sldId id="970" r:id="rId6"/>
    <p:sldId id="820" r:id="rId7"/>
    <p:sldId id="929" r:id="rId8"/>
    <p:sldId id="859" r:id="rId9"/>
    <p:sldId id="823" r:id="rId10"/>
    <p:sldId id="973" r:id="rId11"/>
    <p:sldId id="974" r:id="rId12"/>
    <p:sldId id="975" r:id="rId13"/>
    <p:sldId id="976" r:id="rId14"/>
    <p:sldId id="982" r:id="rId15"/>
    <p:sldId id="977" r:id="rId16"/>
    <p:sldId id="978" r:id="rId17"/>
    <p:sldId id="825" r:id="rId18"/>
    <p:sldId id="826" r:id="rId19"/>
    <p:sldId id="931" r:id="rId20"/>
    <p:sldId id="894" r:id="rId21"/>
    <p:sldId id="896" r:id="rId22"/>
    <p:sldId id="968" r:id="rId23"/>
    <p:sldId id="897" r:id="rId24"/>
    <p:sldId id="898" r:id="rId25"/>
    <p:sldId id="899" r:id="rId26"/>
    <p:sldId id="864" r:id="rId27"/>
    <p:sldId id="862" r:id="rId28"/>
    <p:sldId id="863" r:id="rId29"/>
    <p:sldId id="834" r:id="rId30"/>
    <p:sldId id="900" r:id="rId31"/>
    <p:sldId id="917" r:id="rId32"/>
    <p:sldId id="950" r:id="rId33"/>
    <p:sldId id="951" r:id="rId34"/>
    <p:sldId id="901" r:id="rId35"/>
    <p:sldId id="944" r:id="rId36"/>
    <p:sldId id="919" r:id="rId37"/>
    <p:sldId id="921" r:id="rId38"/>
    <p:sldId id="904" r:id="rId39"/>
    <p:sldId id="954" r:id="rId40"/>
    <p:sldId id="955" r:id="rId41"/>
    <p:sldId id="956" r:id="rId42"/>
    <p:sldId id="957" r:id="rId43"/>
    <p:sldId id="958" r:id="rId44"/>
    <p:sldId id="959" r:id="rId45"/>
    <p:sldId id="960" r:id="rId46"/>
    <p:sldId id="961" r:id="rId47"/>
    <p:sldId id="962" r:id="rId48"/>
    <p:sldId id="963" r:id="rId49"/>
    <p:sldId id="964" r:id="rId50"/>
    <p:sldId id="965" r:id="rId51"/>
    <p:sldId id="966" r:id="rId52"/>
    <p:sldId id="967" r:id="rId53"/>
    <p:sldId id="905" r:id="rId54"/>
    <p:sldId id="906" r:id="rId55"/>
    <p:sldId id="988" r:id="rId56"/>
    <p:sldId id="989" r:id="rId57"/>
    <p:sldId id="923" r:id="rId58"/>
    <p:sldId id="926" r:id="rId59"/>
    <p:sldId id="987" r:id="rId60"/>
    <p:sldId id="990" r:id="rId61"/>
    <p:sldId id="991" r:id="rId62"/>
    <p:sldId id="993" r:id="rId63"/>
    <p:sldId id="994" r:id="rId64"/>
    <p:sldId id="996" r:id="rId65"/>
    <p:sldId id="1001" r:id="rId66"/>
    <p:sldId id="1013" r:id="rId67"/>
    <p:sldId id="1015" r:id="rId68"/>
    <p:sldId id="1003" r:id="rId69"/>
    <p:sldId id="1004" r:id="rId70"/>
    <p:sldId id="1005" r:id="rId71"/>
    <p:sldId id="1006" r:id="rId72"/>
    <p:sldId id="1007" r:id="rId73"/>
    <p:sldId id="1008" r:id="rId74"/>
    <p:sldId id="1009" r:id="rId75"/>
    <p:sldId id="1010" r:id="rId76"/>
    <p:sldId id="1011" r:id="rId77"/>
  </p:sldIdLst>
  <p:sldSz cx="12192000" cy="6858000"/>
  <p:notesSz cx="7099300" cy="10234613"/>
  <p:custDataLst>
    <p:tags r:id="rId8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75528" autoAdjust="0"/>
  </p:normalViewPr>
  <p:slideViewPr>
    <p:cSldViewPr>
      <p:cViewPr varScale="1">
        <p:scale>
          <a:sx n="66" d="100"/>
          <a:sy n="66" d="100"/>
        </p:scale>
        <p:origin x="95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df3b6b9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df3b6b9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9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</a:p>
          <a:p>
            <a:r>
              <a:rPr lang="en-US" dirty="0" smtClean="0"/>
              <a:t>0.9 * 0.8 = 0.72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Let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8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Vin = 4/3 + 8/3 + 2/3 Vin</a:t>
            </a:r>
          </a:p>
          <a:p>
            <a:endParaRPr lang="en-US" dirty="0" smtClean="0"/>
          </a:p>
          <a:p>
            <a:r>
              <a:rPr lang="en-US" dirty="0" smtClean="0"/>
              <a:t>Vin – 2/3 Vin = 12/3</a:t>
            </a:r>
          </a:p>
          <a:p>
            <a:endParaRPr lang="en-US" dirty="0" smtClean="0"/>
          </a:p>
          <a:p>
            <a:r>
              <a:rPr lang="en-US" dirty="0" smtClean="0"/>
              <a:t>1/3 Vi = 12/3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.xml"/><Relationship Id="rId7" Type="http://schemas.openxmlformats.org/officeDocument/2006/relationships/image" Target="../media/image4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0.xml"/><Relationship Id="rId7" Type="http://schemas.openxmlformats.org/officeDocument/2006/relationships/image" Target="../media/image5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tags" Target="../tags/tag20.xml"/><Relationship Id="rId21" Type="http://schemas.openxmlformats.org/officeDocument/2006/relationships/image" Target="../media/image85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62.png"/><Relationship Id="rId25" Type="http://schemas.openxmlformats.org/officeDocument/2006/relationships/image" Target="../media/image86.pn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5.png"/><Relationship Id="rId29" Type="http://schemas.openxmlformats.org/officeDocument/2006/relationships/image" Target="../media/image89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68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69.png"/><Relationship Id="rId28" Type="http://schemas.openxmlformats.org/officeDocument/2006/relationships/image" Target="../media/image88.png"/><Relationship Id="rId10" Type="http://schemas.openxmlformats.org/officeDocument/2006/relationships/tags" Target="../tags/tag27.xml"/><Relationship Id="rId19" Type="http://schemas.openxmlformats.org/officeDocument/2006/relationships/image" Target="../media/image64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67.png"/><Relationship Id="rId27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35.xml"/><Relationship Id="rId7" Type="http://schemas.openxmlformats.org/officeDocument/2006/relationships/image" Target="../media/image9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2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tags" Target="../tags/tag39.xm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tags" Target="../tags/tag40.xml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188800" y="228600"/>
            <a:ext cx="12003200" cy="1752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5333" dirty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Week 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13: </a:t>
            </a:r>
            <a:endParaRPr sz="5333" dirty="0">
              <a:solidFill>
                <a:srgbClr val="0070C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/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M</a:t>
            </a:r>
            <a:r>
              <a:rPr lang="en-US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a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rkov Decision Processes</a:t>
            </a:r>
            <a: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  <a:t/>
            </a:r>
            <a:b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Russell &amp; </a:t>
            </a:r>
            <a:r>
              <a:rPr lang="en-US" sz="1867" b="1" dirty="0" err="1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Norvig</a:t>
            </a: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, Chapter </a:t>
            </a:r>
            <a:r>
              <a:rPr lang="en-US" sz="1867" b="1" dirty="0" smtClean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17.</a:t>
            </a:r>
            <a:endParaRPr sz="1867" b="1" dirty="0">
              <a:solidFill>
                <a:srgbClr val="40458B"/>
              </a:solidFill>
              <a:latin typeface="Tahoma" panose="020B0604030504040204" pitchFamily="34" charset="0"/>
              <a:sym typeface="La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5965448"/>
            <a:ext cx="7379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40458B"/>
                </a:solidFill>
                <a:latin typeface="Tahoma" panose="020B0604030504040204" pitchFamily="34" charset="0"/>
              </a:rPr>
              <a:t>(Most of slides from </a:t>
            </a:r>
            <a:r>
              <a:rPr lang="en-US" b="1" dirty="0">
                <a:solidFill>
                  <a:srgbClr val="40458B"/>
                </a:solidFill>
                <a:latin typeface="Tahoma" panose="020B0604030504040204" pitchFamily="34" charset="0"/>
              </a:rPr>
              <a:t>Dan Klein and Pieter </a:t>
            </a:r>
            <a:r>
              <a:rPr lang="en-US" b="1" dirty="0" err="1" smtClean="0">
                <a:solidFill>
                  <a:srgbClr val="40458B"/>
                </a:solidFill>
                <a:latin typeface="Tahoma" panose="020B0604030504040204" pitchFamily="34" charset="0"/>
              </a:rPr>
              <a:t>Abbeel</a:t>
            </a:r>
            <a:r>
              <a:rPr lang="en-US" sz="1600" dirty="0">
                <a:latin typeface="Tahoma" panose="020B0604030504040204" pitchFamily="34" charset="0"/>
              </a:rPr>
              <a:t>)</a:t>
            </a:r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514600"/>
            <a:ext cx="7510462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2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88720"/>
            <a:ext cx="981151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3522"/>
            <a:ext cx="9372600" cy="56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8639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8" y="1155218"/>
            <a:ext cx="85467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8" y="1155218"/>
            <a:ext cx="8546727" cy="3108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206240"/>
            <a:ext cx="436010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19200"/>
            <a:ext cx="10239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Game Search Tree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07457" y="1905685"/>
            <a:ext cx="2536368" cy="24403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4" idx="0"/>
          </p:cNvCxnSpPr>
          <p:nvPr/>
        </p:nvCxnSpPr>
        <p:spPr>
          <a:xfrm flipH="1">
            <a:off x="6175604" y="2588935"/>
            <a:ext cx="1615729" cy="6638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91333" y="2268769"/>
            <a:ext cx="1047867" cy="84070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04999" y="2667000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29" y="1522849"/>
            <a:ext cx="485775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2276475"/>
            <a:ext cx="60007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753" y="3352800"/>
            <a:ext cx="514350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133600"/>
            <a:ext cx="485775" cy="4762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138532"/>
            <a:ext cx="485775" cy="4476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29" y="3252787"/>
            <a:ext cx="514350" cy="5048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4105275"/>
            <a:ext cx="600075" cy="4667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943350"/>
            <a:ext cx="485775" cy="476250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endCxn id="59" idx="0"/>
          </p:cNvCxnSpPr>
          <p:nvPr/>
        </p:nvCxnSpPr>
        <p:spPr>
          <a:xfrm flipH="1">
            <a:off x="7996238" y="3505199"/>
            <a:ext cx="842963" cy="60007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144001" y="3505199"/>
            <a:ext cx="715733" cy="43815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033696" y="4600575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5286375"/>
            <a:ext cx="514350" cy="504825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>
            <a:off x="9624953" y="4358856"/>
            <a:ext cx="258191" cy="91323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0234552" y="4340963"/>
            <a:ext cx="614422" cy="76443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458" y="5075668"/>
            <a:ext cx="485775" cy="44767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375" y="5270930"/>
            <a:ext cx="514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(</a:t>
            </a:r>
            <a:r>
              <a:rPr lang="en-US" dirty="0" smtClean="0">
                <a:ea typeface="ＭＳ Ｐゴシック" pitchFamily="34" charset="-128"/>
              </a:rPr>
              <a:t>Policies)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marL="457176" lvl="1" indent="0">
              <a:buNone/>
            </a:pP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Racing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So far: Search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95400"/>
            <a:ext cx="9401175" cy="540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Each MDP state projects an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Discounting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331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474969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285237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Start state s</a:t>
            </a:r>
            <a:r>
              <a:rPr lang="en-US" baseline="-25000" dirty="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Transitions P(</a:t>
            </a:r>
            <a:r>
              <a:rPr lang="en-US" dirty="0" err="1" smtClean="0">
                <a:ea typeface="ＭＳ Ｐゴシック" pitchFamily="34" charset="-128"/>
              </a:rPr>
              <a:t>s’</a:t>
            </a:r>
            <a:r>
              <a:rPr lang="en-US" altLang="ja-JP" dirty="0" err="1" smtClean="0">
                <a:ea typeface="ＭＳ Ｐゴシック" pitchFamily="34" charset="-128"/>
              </a:rPr>
              <a:t>|s,a</a:t>
            </a:r>
            <a:r>
              <a:rPr lang="en-US" altLang="ja-JP" dirty="0" smtClean="0">
                <a:ea typeface="ＭＳ Ｐゴシック" pitchFamily="34" charset="-128"/>
              </a:rPr>
              <a:t>) (or T(</a:t>
            </a:r>
            <a:r>
              <a:rPr lang="en-US" altLang="ja-JP" dirty="0" err="1" smtClean="0">
                <a:ea typeface="ＭＳ Ｐゴシック" pitchFamily="34" charset="-128"/>
              </a:rPr>
              <a:t>s,a,s</a:t>
            </a:r>
            <a:r>
              <a:rPr lang="en-US" altLang="ja-JP" dirty="0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Rewards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 (and discount </a:t>
            </a:r>
            <a:r>
              <a:rPr lang="en-US" altLang="ja-JP" dirty="0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in the real world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17600"/>
            <a:ext cx="8181975" cy="57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725"/>
            <a:ext cx="101917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Bellman Equations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How to be optimal: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1: Take correct first action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2: Keep being optimal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971800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6147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03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47" y="4025079"/>
            <a:ext cx="8391525" cy="27567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7874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295400"/>
            <a:ext cx="3238500" cy="3119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83058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/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left; </a:t>
            </a:r>
            <a:r>
              <a:rPr lang="en-US" dirty="0">
                <a:latin typeface="Calibri" pitchFamily="34" charset="0"/>
              </a:rPr>
              <a:t>10% </a:t>
            </a:r>
            <a:r>
              <a:rPr lang="en-US" dirty="0" smtClean="0">
                <a:latin typeface="Calibri" pitchFamily="34" charset="0"/>
              </a:rPr>
              <a:t>right</a:t>
            </a:r>
            <a:endParaRPr lang="en-US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4916315"/>
            <a:ext cx="2295525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Methods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31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Evaluation</a:t>
            </a:r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3564" y="3657600"/>
            <a:ext cx="4082236" cy="317554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94488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V</a:t>
            </a:r>
            <a:r>
              <a:rPr lang="en-US" sz="2000" baseline="300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 smtClean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5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Policy Evaluation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7600"/>
            <a:ext cx="9677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Efficiency: O(S</a:t>
            </a:r>
            <a:r>
              <a:rPr lang="en-US" sz="2400" baseline="30000" dirty="0" smtClean="0">
                <a:latin typeface="Calibri"/>
                <a:cs typeface="Calibri"/>
              </a:rPr>
              <a:t>2</a:t>
            </a:r>
            <a:r>
              <a:rPr lang="en-US" sz="2400" dirty="0" smtClean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Solve with </a:t>
            </a:r>
            <a:r>
              <a:rPr lang="en-US" sz="2000" dirty="0" err="1" smtClean="0">
                <a:latin typeface="Calibri"/>
                <a:cs typeface="Calibri"/>
              </a:rPr>
              <a:t>Matlab</a:t>
            </a:r>
            <a:r>
              <a:rPr lang="en-US" sz="2000" dirty="0" smtClean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17600"/>
            <a:ext cx="4775200" cy="4729164"/>
          </a:xfrm>
        </p:spPr>
        <p:txBody>
          <a:bodyPr/>
          <a:lstStyle/>
          <a:p>
            <a:r>
              <a:rPr lang="en-US" sz="2800" dirty="0" smtClean="0"/>
              <a:t>Alternative approach for optimal values: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1: Policy evaluation: </a:t>
            </a:r>
            <a:r>
              <a:rPr lang="en-US" sz="2400" dirty="0" smtClean="0"/>
              <a:t>calculate utilities for some fixed policy (not optimal utilities!) until convergence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2: Policy improvement: </a:t>
            </a:r>
            <a:r>
              <a:rPr lang="en-US" sz="2400" dirty="0" smtClean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 smtClean="0"/>
              <a:t>Repeat steps until policy converges</a:t>
            </a:r>
          </a:p>
          <a:p>
            <a:pPr marL="457176" lvl="1" indent="0">
              <a:buNone/>
            </a:pPr>
            <a:endParaRPr lang="en-US" sz="2400" dirty="0" smtClean="0"/>
          </a:p>
          <a:p>
            <a:pPr marL="457176" lvl="1" indent="0">
              <a:buNone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17600"/>
            <a:ext cx="7315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0"/>
            <a:ext cx="9153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7874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Policy </a:t>
            </a:r>
            <a:r>
              <a:rPr lang="en-US" dirty="0">
                <a:latin typeface="Calibri"/>
                <a:cs typeface="Calibri"/>
              </a:rPr>
              <a:t>Iteration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295400"/>
            <a:ext cx="3238500" cy="3119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19661"/>
            <a:ext cx="9486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 smtClean="0"/>
              <a:t>In value iteration:</a:t>
            </a:r>
          </a:p>
          <a:p>
            <a:pPr lvl="1"/>
            <a:r>
              <a:rPr lang="en-US" sz="2200" dirty="0" smtClean="0"/>
              <a:t>Every iteration updates both the values and (implicitly) the policy</a:t>
            </a:r>
          </a:p>
          <a:p>
            <a:pPr lvl="1"/>
            <a:r>
              <a:rPr lang="en-US" sz="2200" dirty="0" smtClean="0"/>
              <a:t>We don’t track the policy, but taking the max over actions implicitly </a:t>
            </a:r>
            <a:r>
              <a:rPr lang="en-US" sz="2200" dirty="0" err="1" smtClean="0"/>
              <a:t>recomputes</a:t>
            </a:r>
            <a:r>
              <a:rPr lang="en-US" sz="2200" dirty="0" smtClean="0"/>
              <a:t> it</a:t>
            </a:r>
          </a:p>
          <a:p>
            <a:pPr lvl="3"/>
            <a:endParaRPr lang="en-US" sz="1200" dirty="0" smtClean="0"/>
          </a:p>
          <a:p>
            <a:pPr lvl="3"/>
            <a:endParaRPr lang="en-US" sz="1200" dirty="0"/>
          </a:p>
          <a:p>
            <a:pPr lvl="3"/>
            <a:endParaRPr lang="en-US" sz="1200" dirty="0" smtClean="0"/>
          </a:p>
          <a:p>
            <a:endParaRPr lang="en-US" sz="2400" dirty="0" smtClean="0"/>
          </a:p>
          <a:p>
            <a:r>
              <a:rPr lang="en-US" sz="2400" dirty="0" smtClean="0"/>
              <a:t>In policy iteration:</a:t>
            </a:r>
          </a:p>
          <a:p>
            <a:pPr lvl="1"/>
            <a:r>
              <a:rPr lang="en-US" sz="2200" dirty="0" smtClean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 smtClean="0"/>
              <a:t>After the policy is evaluated, a new policy is chosen (slow like a value iteration pass)</a:t>
            </a:r>
          </a:p>
          <a:p>
            <a:pPr lvl="1"/>
            <a:r>
              <a:rPr lang="en-US" sz="2200" dirty="0" smtClean="0"/>
              <a:t>The new policy will be better (or we’re done)</a:t>
            </a:r>
          </a:p>
          <a:p>
            <a:pPr lvl="1"/>
            <a:endParaRPr lang="en-US" sz="2200" dirty="0" smtClean="0"/>
          </a:p>
          <a:p>
            <a:pPr lvl="4"/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895975"/>
            <a:ext cx="5981700" cy="809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67000"/>
            <a:ext cx="5905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MDP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So you want to….</a:t>
            </a:r>
          </a:p>
          <a:p>
            <a:pPr lvl="1"/>
            <a:r>
              <a:rPr lang="en-US" sz="2400" dirty="0" smtClean="0"/>
              <a:t>Compute optimal values: use value iteration or policy iteration</a:t>
            </a:r>
          </a:p>
          <a:p>
            <a:pPr lvl="1"/>
            <a:r>
              <a:rPr lang="en-US" sz="2400" dirty="0" smtClean="0"/>
              <a:t>Compute values for a particular policy: use policy evaluation</a:t>
            </a:r>
          </a:p>
          <a:p>
            <a:pPr lvl="1"/>
            <a:r>
              <a:rPr lang="en-US" sz="2400" dirty="0" smtClean="0"/>
              <a:t>Turn your values into a policy: use policy extraction (one-step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)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These all look the same!</a:t>
            </a:r>
          </a:p>
          <a:p>
            <a:pPr lvl="1"/>
            <a:r>
              <a:rPr lang="en-US" sz="2400" dirty="0" smtClean="0"/>
              <a:t>They basically are – they are all variations of Bellman updates</a:t>
            </a:r>
          </a:p>
          <a:p>
            <a:pPr lvl="1"/>
            <a:r>
              <a:rPr lang="en-US" sz="2400" dirty="0" smtClean="0"/>
              <a:t>They all use 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fragments</a:t>
            </a:r>
          </a:p>
          <a:p>
            <a:pPr lvl="1"/>
            <a:r>
              <a:rPr lang="en-US" sz="2400" dirty="0" smtClean="0"/>
              <a:t>They differ only in whether we plug in a fixed policy or max over actions</a:t>
            </a:r>
          </a:p>
        </p:txBody>
      </p:sp>
    </p:spTree>
    <p:extLst>
      <p:ext uri="{BB962C8B-B14F-4D97-AF65-F5344CB8AC3E}">
        <p14:creationId xmlns:p14="http://schemas.microsoft.com/office/powerpoint/2010/main" val="12375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Bandits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61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Double-Bandit MDP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 smtClean="0"/>
              <a:t>Actions: </a:t>
            </a:r>
            <a:r>
              <a:rPr lang="en-US" sz="2400" i="1" dirty="0" smtClean="0">
                <a:solidFill>
                  <a:srgbClr val="3333FF"/>
                </a:solidFill>
              </a:rPr>
              <a:t>Blue</a:t>
            </a:r>
            <a:r>
              <a:rPr lang="en-US" sz="2400" i="1" dirty="0" smtClean="0"/>
              <a:t>, </a:t>
            </a:r>
            <a:r>
              <a:rPr lang="en-US" sz="2400" i="1" dirty="0" smtClean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 smtClean="0"/>
              <a:t>States: </a:t>
            </a:r>
            <a:r>
              <a:rPr lang="en-US" sz="2400" dirty="0" smtClean="0">
                <a:solidFill>
                  <a:srgbClr val="008000"/>
                </a:solidFill>
              </a:rPr>
              <a:t>Win</a:t>
            </a:r>
            <a:r>
              <a:rPr lang="en-US" sz="2400" dirty="0" smtClean="0">
                <a:solidFill>
                  <a:schemeClr val="tx1"/>
                </a:solidFill>
              </a:rPr>
              <a:t>, Lose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Offline Planning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do not actually play the game!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  <a:endParaRPr lang="en-US" sz="28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  <a:endParaRPr lang="en-US" sz="28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Value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150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100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  <a:endParaRPr lang="en-US" sz="28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  <a:endParaRPr lang="en-US" sz="28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1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Rules changed!  Red’s win chance is different.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4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 smtClean="0"/>
              <a:t>That wasn’t planning, it was learning!</a:t>
            </a:r>
          </a:p>
          <a:p>
            <a:pPr lvl="1"/>
            <a:r>
              <a:rPr lang="en-US" sz="2400" dirty="0" smtClean="0"/>
              <a:t>Specifically, reinforcement learning</a:t>
            </a:r>
          </a:p>
          <a:p>
            <a:pPr lvl="1"/>
            <a:r>
              <a:rPr lang="en-US" sz="2400" dirty="0" smtClean="0"/>
              <a:t>There was an MDP, but you couldn’t solve it with just computation</a:t>
            </a:r>
          </a:p>
          <a:p>
            <a:pPr lvl="1"/>
            <a:r>
              <a:rPr lang="en-US" sz="2400" dirty="0" smtClean="0"/>
              <a:t>You needed to actually act to figure it out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Important ideas in reinforcement learning that came up</a:t>
            </a:r>
          </a:p>
          <a:p>
            <a:pPr lvl="1"/>
            <a:r>
              <a:rPr lang="en-US" sz="2400" dirty="0" smtClean="0"/>
              <a:t>Exploration: you have to try unknown actions to get information</a:t>
            </a:r>
          </a:p>
          <a:p>
            <a:pPr lvl="1"/>
            <a:r>
              <a:rPr lang="en-US" sz="2400" dirty="0" smtClean="0"/>
              <a:t>Exploitation: eventually, you have to use what you know</a:t>
            </a:r>
          </a:p>
          <a:p>
            <a:pPr lvl="1"/>
            <a:r>
              <a:rPr lang="en-US" sz="2400" dirty="0" smtClean="0"/>
              <a:t>Regret: even if you learn intelligently, you make mistakes</a:t>
            </a:r>
          </a:p>
          <a:p>
            <a:pPr lvl="1"/>
            <a:r>
              <a:rPr lang="en-US" sz="2400" dirty="0" smtClean="0"/>
              <a:t>Sampling: because of chance, you have to try things repeatedly</a:t>
            </a:r>
          </a:p>
          <a:p>
            <a:pPr lvl="1"/>
            <a:r>
              <a:rPr lang="en-US" sz="2400" dirty="0" smtClean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4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53656</TotalTime>
  <Words>2627</Words>
  <Application>Microsoft Office PowerPoint</Application>
  <PresentationFormat>Widescreen</PresentationFormat>
  <Paragraphs>590</Paragraphs>
  <Slides>76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ＭＳ Ｐゴシック</vt:lpstr>
      <vt:lpstr>Arial</vt:lpstr>
      <vt:lpstr>Calibri</vt:lpstr>
      <vt:lpstr>Lato Light</vt:lpstr>
      <vt:lpstr>Symbol</vt:lpstr>
      <vt:lpstr>Tahoma</vt:lpstr>
      <vt:lpstr>Times New Roman</vt:lpstr>
      <vt:lpstr>Wingdings</vt:lpstr>
      <vt:lpstr>dan-berkeley-nlp-v1</vt:lpstr>
      <vt:lpstr>Week 13:  Markov Decision Processes Russell &amp; Norvig, Chapter 17.</vt:lpstr>
      <vt:lpstr>So far: Search Problems</vt:lpstr>
      <vt:lpstr>Uncertainty in the real world</vt:lpstr>
      <vt:lpstr>Applications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Dice game</vt:lpstr>
      <vt:lpstr>Rewards</vt:lpstr>
      <vt:lpstr>Rewards</vt:lpstr>
      <vt:lpstr>MDP of Dice Game</vt:lpstr>
      <vt:lpstr>MDP of Dice Game</vt:lpstr>
      <vt:lpstr>MDP of Dice Game</vt:lpstr>
      <vt:lpstr>Dice Game Search Tree</vt:lpstr>
      <vt:lpstr>Solution (Policies)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The Bellman Equations</vt:lpstr>
      <vt:lpstr>The Bellman Equations</vt:lpstr>
      <vt:lpstr>Value Iteration</vt:lpstr>
      <vt:lpstr>Example: Value Iteration</vt:lpstr>
      <vt:lpstr>Example: Value Iteration</vt:lpstr>
      <vt:lpstr>Policy Methods</vt:lpstr>
      <vt:lpstr>Policy Evaluation</vt:lpstr>
      <vt:lpstr>Utilities for a Fixed Policy</vt:lpstr>
      <vt:lpstr>Example: Policy Evaluation</vt:lpstr>
      <vt:lpstr>Policy Evaluation</vt:lpstr>
      <vt:lpstr>Policy Iteration</vt:lpstr>
      <vt:lpstr>Policy Iteration</vt:lpstr>
      <vt:lpstr>Example: Policy Iteration</vt:lpstr>
      <vt:lpstr>Comparison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2776</cp:revision>
  <cp:lastPrinted>2014-02-13T17:51:45Z</cp:lastPrinted>
  <dcterms:created xsi:type="dcterms:W3CDTF">2004-08-27T04:16:05Z</dcterms:created>
  <dcterms:modified xsi:type="dcterms:W3CDTF">2023-04-12T04:45:26Z</dcterms:modified>
</cp:coreProperties>
</file>